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65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4" r:id="rId59"/>
    <p:sldId id="325" r:id="rId60"/>
    <p:sldId id="326" r:id="rId61"/>
    <p:sldId id="327" r:id="rId62"/>
    <p:sldId id="268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05" autoAdjust="0"/>
  </p:normalViewPr>
  <p:slideViewPr>
    <p:cSldViewPr>
      <p:cViewPr varScale="1">
        <p:scale>
          <a:sx n="56" d="100"/>
          <a:sy n="56" d="100"/>
        </p:scale>
        <p:origin x="66" y="1284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30FA07E-9795-6C4B-ABE4-3487CCFE8E89}" type="doc">
      <dgm:prSet loTypeId="urn:microsoft.com/office/officeart/2005/8/layout/orgChar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5FD1D4-1FD4-AE47-8E6F-9CD8EA036201}">
      <dgm:prSet phldrT="[Text]"/>
      <dgm:spPr/>
      <dgm:t>
        <a:bodyPr/>
        <a:lstStyle/>
        <a:p>
          <a:r>
            <a:rPr lang="en-US" dirty="0" smtClean="0"/>
            <a:t>Interrogator</a:t>
          </a:r>
          <a:endParaRPr lang="en-US" dirty="0"/>
        </a:p>
      </dgm:t>
    </dgm:pt>
    <dgm:pt modelId="{3C0F50F1-9759-FF4A-874C-F3C1D90F8B87}" type="parTrans" cxnId="{17B57B08-B7E3-CF4D-826C-DB89CA0C88D1}">
      <dgm:prSet/>
      <dgm:spPr/>
      <dgm:t>
        <a:bodyPr/>
        <a:lstStyle/>
        <a:p>
          <a:endParaRPr lang="en-US"/>
        </a:p>
      </dgm:t>
    </dgm:pt>
    <dgm:pt modelId="{D4009CF7-60A4-5943-8AAE-DA66E4A16505}" type="sibTrans" cxnId="{17B57B08-B7E3-CF4D-826C-DB89CA0C88D1}">
      <dgm:prSet/>
      <dgm:spPr/>
      <dgm:t>
        <a:bodyPr/>
        <a:lstStyle/>
        <a:p>
          <a:endParaRPr lang="en-US"/>
        </a:p>
      </dgm:t>
    </dgm:pt>
    <dgm:pt modelId="{A316C618-370B-D147-8F88-BDBEBFFBAE48}">
      <dgm:prSet phldrT="[Text]"/>
      <dgm:spPr/>
      <dgm:t>
        <a:bodyPr/>
        <a:lstStyle/>
        <a:p>
          <a:r>
            <a:rPr lang="en-US" dirty="0" smtClean="0"/>
            <a:t>Computer</a:t>
          </a:r>
          <a:endParaRPr lang="en-US" dirty="0"/>
        </a:p>
      </dgm:t>
    </dgm:pt>
    <dgm:pt modelId="{7D56BAF4-2D5C-9341-83D5-35DD94571D4E}" type="parTrans" cxnId="{E6B98A18-0516-8045-B09D-425298E6A434}">
      <dgm:prSet/>
      <dgm:spPr/>
      <dgm:t>
        <a:bodyPr/>
        <a:lstStyle/>
        <a:p>
          <a:endParaRPr lang="en-US"/>
        </a:p>
      </dgm:t>
    </dgm:pt>
    <dgm:pt modelId="{EA780B59-CDBE-3648-A906-A13860FFC276}" type="sibTrans" cxnId="{E6B98A18-0516-8045-B09D-425298E6A434}">
      <dgm:prSet/>
      <dgm:spPr/>
      <dgm:t>
        <a:bodyPr/>
        <a:lstStyle/>
        <a:p>
          <a:endParaRPr lang="en-US"/>
        </a:p>
      </dgm:t>
    </dgm:pt>
    <dgm:pt modelId="{677ED9A5-6EBC-FC43-9137-038F7108F330}">
      <dgm:prSet phldrT="[Text]"/>
      <dgm:spPr/>
      <dgm:t>
        <a:bodyPr/>
        <a:lstStyle/>
        <a:p>
          <a:r>
            <a:rPr lang="en-US" dirty="0" smtClean="0"/>
            <a:t>Human</a:t>
          </a:r>
          <a:endParaRPr lang="en-US" dirty="0"/>
        </a:p>
      </dgm:t>
    </dgm:pt>
    <dgm:pt modelId="{026F3619-5512-A843-9E44-39550126027D}" type="parTrans" cxnId="{EF711D26-1485-EB41-B6A1-B6245CF8E078}">
      <dgm:prSet/>
      <dgm:spPr/>
      <dgm:t>
        <a:bodyPr/>
        <a:lstStyle/>
        <a:p>
          <a:endParaRPr lang="en-US"/>
        </a:p>
      </dgm:t>
    </dgm:pt>
    <dgm:pt modelId="{36A3F2DE-FE1C-5149-86C7-E2E2370841A0}" type="sibTrans" cxnId="{EF711D26-1485-EB41-B6A1-B6245CF8E078}">
      <dgm:prSet/>
      <dgm:spPr/>
      <dgm:t>
        <a:bodyPr/>
        <a:lstStyle/>
        <a:p>
          <a:endParaRPr lang="en-US"/>
        </a:p>
      </dgm:t>
    </dgm:pt>
    <dgm:pt modelId="{9C3AB887-7D9B-334C-BB2C-3228BBE2EBBE}" type="pres">
      <dgm:prSet presAssocID="{030FA07E-9795-6C4B-ABE4-3487CCFE8E8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D9351D2-3572-DB43-BB7F-5C5B2635B326}" type="pres">
      <dgm:prSet presAssocID="{2B5FD1D4-1FD4-AE47-8E6F-9CD8EA036201}" presName="hierRoot1" presStyleCnt="0">
        <dgm:presLayoutVars>
          <dgm:hierBranch val="init"/>
        </dgm:presLayoutVars>
      </dgm:prSet>
      <dgm:spPr/>
    </dgm:pt>
    <dgm:pt modelId="{C71BD4FF-1497-9D40-8DC9-3D197D8AB32A}" type="pres">
      <dgm:prSet presAssocID="{2B5FD1D4-1FD4-AE47-8E6F-9CD8EA036201}" presName="rootComposite1" presStyleCnt="0"/>
      <dgm:spPr/>
    </dgm:pt>
    <dgm:pt modelId="{BFE2E5DE-414C-704D-927B-B6F4FC0B2394}" type="pres">
      <dgm:prSet presAssocID="{2B5FD1D4-1FD4-AE47-8E6F-9CD8EA03620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1F082A4-9368-264A-BBAA-B178352425EE}" type="pres">
      <dgm:prSet presAssocID="{2B5FD1D4-1FD4-AE47-8E6F-9CD8EA036201}" presName="rootConnector1" presStyleLbl="node1" presStyleIdx="0" presStyleCnt="0"/>
      <dgm:spPr/>
      <dgm:t>
        <a:bodyPr/>
        <a:lstStyle/>
        <a:p>
          <a:endParaRPr lang="en-US"/>
        </a:p>
      </dgm:t>
    </dgm:pt>
    <dgm:pt modelId="{8B0C9441-3C59-C54B-B326-4894A8417BDC}" type="pres">
      <dgm:prSet presAssocID="{2B5FD1D4-1FD4-AE47-8E6F-9CD8EA036201}" presName="hierChild2" presStyleCnt="0"/>
      <dgm:spPr/>
    </dgm:pt>
    <dgm:pt modelId="{07A769F1-8EA3-104A-B34E-2C7E8C842A3A}" type="pres">
      <dgm:prSet presAssocID="{7D56BAF4-2D5C-9341-83D5-35DD94571D4E}" presName="Name37" presStyleLbl="parChTrans1D2" presStyleIdx="0" presStyleCnt="2"/>
      <dgm:spPr/>
      <dgm:t>
        <a:bodyPr/>
        <a:lstStyle/>
        <a:p>
          <a:endParaRPr lang="en-US"/>
        </a:p>
      </dgm:t>
    </dgm:pt>
    <dgm:pt modelId="{0BDCAAAB-E7E4-7549-8AC2-47A35B9E1B02}" type="pres">
      <dgm:prSet presAssocID="{A316C618-370B-D147-8F88-BDBEBFFBAE48}" presName="hierRoot2" presStyleCnt="0">
        <dgm:presLayoutVars>
          <dgm:hierBranch val="init"/>
        </dgm:presLayoutVars>
      </dgm:prSet>
      <dgm:spPr/>
    </dgm:pt>
    <dgm:pt modelId="{3C522B08-FC1D-E942-82FB-5D088A68F997}" type="pres">
      <dgm:prSet presAssocID="{A316C618-370B-D147-8F88-BDBEBFFBAE48}" presName="rootComposite" presStyleCnt="0"/>
      <dgm:spPr/>
    </dgm:pt>
    <dgm:pt modelId="{AB92B31F-3FC8-6043-8C00-DB7CE602306E}" type="pres">
      <dgm:prSet presAssocID="{A316C618-370B-D147-8F88-BDBEBFFBAE48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FE9D1B3-0FAD-4843-AA7E-3BD3A5337415}" type="pres">
      <dgm:prSet presAssocID="{A316C618-370B-D147-8F88-BDBEBFFBAE48}" presName="rootConnector" presStyleLbl="node2" presStyleIdx="0" presStyleCnt="2"/>
      <dgm:spPr/>
      <dgm:t>
        <a:bodyPr/>
        <a:lstStyle/>
        <a:p>
          <a:endParaRPr lang="en-US"/>
        </a:p>
      </dgm:t>
    </dgm:pt>
    <dgm:pt modelId="{16FB87A2-5C64-0549-8D58-ACA3D33A6D8F}" type="pres">
      <dgm:prSet presAssocID="{A316C618-370B-D147-8F88-BDBEBFFBAE48}" presName="hierChild4" presStyleCnt="0"/>
      <dgm:spPr/>
    </dgm:pt>
    <dgm:pt modelId="{2D283082-777D-814C-A33A-49119A0D1261}" type="pres">
      <dgm:prSet presAssocID="{A316C618-370B-D147-8F88-BDBEBFFBAE48}" presName="hierChild5" presStyleCnt="0"/>
      <dgm:spPr/>
    </dgm:pt>
    <dgm:pt modelId="{37EF7ADA-0A9C-7742-B42E-C5B93E8126DB}" type="pres">
      <dgm:prSet presAssocID="{026F3619-5512-A843-9E44-39550126027D}" presName="Name37" presStyleLbl="parChTrans1D2" presStyleIdx="1" presStyleCnt="2"/>
      <dgm:spPr/>
      <dgm:t>
        <a:bodyPr/>
        <a:lstStyle/>
        <a:p>
          <a:endParaRPr lang="en-US"/>
        </a:p>
      </dgm:t>
    </dgm:pt>
    <dgm:pt modelId="{6831F21D-B120-384D-8646-F691BDB3A6B7}" type="pres">
      <dgm:prSet presAssocID="{677ED9A5-6EBC-FC43-9137-038F7108F330}" presName="hierRoot2" presStyleCnt="0">
        <dgm:presLayoutVars>
          <dgm:hierBranch val="init"/>
        </dgm:presLayoutVars>
      </dgm:prSet>
      <dgm:spPr/>
    </dgm:pt>
    <dgm:pt modelId="{CB5E9F3E-D492-A843-81FA-F3BB0B330D29}" type="pres">
      <dgm:prSet presAssocID="{677ED9A5-6EBC-FC43-9137-038F7108F330}" presName="rootComposite" presStyleCnt="0"/>
      <dgm:spPr/>
    </dgm:pt>
    <dgm:pt modelId="{C8C34A44-8E19-3343-BE47-54F799309221}" type="pres">
      <dgm:prSet presAssocID="{677ED9A5-6EBC-FC43-9137-038F7108F33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C7BDF9-1A08-9C42-9674-5BCDC8997E78}" type="pres">
      <dgm:prSet presAssocID="{677ED9A5-6EBC-FC43-9137-038F7108F330}" presName="rootConnector" presStyleLbl="node2" presStyleIdx="1" presStyleCnt="2"/>
      <dgm:spPr/>
      <dgm:t>
        <a:bodyPr/>
        <a:lstStyle/>
        <a:p>
          <a:endParaRPr lang="en-US"/>
        </a:p>
      </dgm:t>
    </dgm:pt>
    <dgm:pt modelId="{8AD3BD39-255C-174E-BBBA-78002E6D25E8}" type="pres">
      <dgm:prSet presAssocID="{677ED9A5-6EBC-FC43-9137-038F7108F330}" presName="hierChild4" presStyleCnt="0"/>
      <dgm:spPr/>
    </dgm:pt>
    <dgm:pt modelId="{898A374C-7FF7-4B45-9303-49B88E350838}" type="pres">
      <dgm:prSet presAssocID="{677ED9A5-6EBC-FC43-9137-038F7108F330}" presName="hierChild5" presStyleCnt="0"/>
      <dgm:spPr/>
    </dgm:pt>
    <dgm:pt modelId="{3A66D9AE-97FD-EB4F-99C1-8CF93D41D504}" type="pres">
      <dgm:prSet presAssocID="{2B5FD1D4-1FD4-AE47-8E6F-9CD8EA036201}" presName="hierChild3" presStyleCnt="0"/>
      <dgm:spPr/>
    </dgm:pt>
  </dgm:ptLst>
  <dgm:cxnLst>
    <dgm:cxn modelId="{17B57B08-B7E3-CF4D-826C-DB89CA0C88D1}" srcId="{030FA07E-9795-6C4B-ABE4-3487CCFE8E89}" destId="{2B5FD1D4-1FD4-AE47-8E6F-9CD8EA036201}" srcOrd="0" destOrd="0" parTransId="{3C0F50F1-9759-FF4A-874C-F3C1D90F8B87}" sibTransId="{D4009CF7-60A4-5943-8AAE-DA66E4A16505}"/>
    <dgm:cxn modelId="{03547A42-0210-4488-83F9-933307A779BE}" type="presOf" srcId="{026F3619-5512-A843-9E44-39550126027D}" destId="{37EF7ADA-0A9C-7742-B42E-C5B93E8126DB}" srcOrd="0" destOrd="0" presId="urn:microsoft.com/office/officeart/2005/8/layout/orgChart1"/>
    <dgm:cxn modelId="{F5567C1A-A85E-4D06-BC0B-4DE5D1C7E2A9}" type="presOf" srcId="{A316C618-370B-D147-8F88-BDBEBFFBAE48}" destId="{AB92B31F-3FC8-6043-8C00-DB7CE602306E}" srcOrd="0" destOrd="0" presId="urn:microsoft.com/office/officeart/2005/8/layout/orgChart1"/>
    <dgm:cxn modelId="{957B8576-1E3D-4041-907D-67D97A031999}" type="presOf" srcId="{2B5FD1D4-1FD4-AE47-8E6F-9CD8EA036201}" destId="{BFE2E5DE-414C-704D-927B-B6F4FC0B2394}" srcOrd="0" destOrd="0" presId="urn:microsoft.com/office/officeart/2005/8/layout/orgChart1"/>
    <dgm:cxn modelId="{98744FC6-4440-4D38-95FF-93DABCD29481}" type="presOf" srcId="{7D56BAF4-2D5C-9341-83D5-35DD94571D4E}" destId="{07A769F1-8EA3-104A-B34E-2C7E8C842A3A}" srcOrd="0" destOrd="0" presId="urn:microsoft.com/office/officeart/2005/8/layout/orgChart1"/>
    <dgm:cxn modelId="{26CE3650-932F-4126-878D-7A7583F21B2D}" type="presOf" srcId="{677ED9A5-6EBC-FC43-9137-038F7108F330}" destId="{FEC7BDF9-1A08-9C42-9674-5BCDC8997E78}" srcOrd="1" destOrd="0" presId="urn:microsoft.com/office/officeart/2005/8/layout/orgChart1"/>
    <dgm:cxn modelId="{E6B98A18-0516-8045-B09D-425298E6A434}" srcId="{2B5FD1D4-1FD4-AE47-8E6F-9CD8EA036201}" destId="{A316C618-370B-D147-8F88-BDBEBFFBAE48}" srcOrd="0" destOrd="0" parTransId="{7D56BAF4-2D5C-9341-83D5-35DD94571D4E}" sibTransId="{EA780B59-CDBE-3648-A906-A13860FFC276}"/>
    <dgm:cxn modelId="{533D4DFE-FE57-4D1E-9952-A7D6D3C590A2}" type="presOf" srcId="{677ED9A5-6EBC-FC43-9137-038F7108F330}" destId="{C8C34A44-8E19-3343-BE47-54F799309221}" srcOrd="0" destOrd="0" presId="urn:microsoft.com/office/officeart/2005/8/layout/orgChart1"/>
    <dgm:cxn modelId="{7F57789F-BF33-4C82-B5DD-126742DB7553}" type="presOf" srcId="{2B5FD1D4-1FD4-AE47-8E6F-9CD8EA036201}" destId="{61F082A4-9368-264A-BBAA-B178352425EE}" srcOrd="1" destOrd="0" presId="urn:microsoft.com/office/officeart/2005/8/layout/orgChart1"/>
    <dgm:cxn modelId="{EF711D26-1485-EB41-B6A1-B6245CF8E078}" srcId="{2B5FD1D4-1FD4-AE47-8E6F-9CD8EA036201}" destId="{677ED9A5-6EBC-FC43-9137-038F7108F330}" srcOrd="1" destOrd="0" parTransId="{026F3619-5512-A843-9E44-39550126027D}" sibTransId="{36A3F2DE-FE1C-5149-86C7-E2E2370841A0}"/>
    <dgm:cxn modelId="{052BACCC-3D6D-4A3C-B629-4BBA57D7FAEF}" type="presOf" srcId="{A316C618-370B-D147-8F88-BDBEBFFBAE48}" destId="{2FE9D1B3-0FAD-4843-AA7E-3BD3A5337415}" srcOrd="1" destOrd="0" presId="urn:microsoft.com/office/officeart/2005/8/layout/orgChart1"/>
    <dgm:cxn modelId="{4F8F6123-A01F-44AB-A727-00A3BC515DF7}" type="presOf" srcId="{030FA07E-9795-6C4B-ABE4-3487CCFE8E89}" destId="{9C3AB887-7D9B-334C-BB2C-3228BBE2EBBE}" srcOrd="0" destOrd="0" presId="urn:microsoft.com/office/officeart/2005/8/layout/orgChart1"/>
    <dgm:cxn modelId="{4B700470-1A0F-4DCF-BE9C-52A2E5A6794D}" type="presParOf" srcId="{9C3AB887-7D9B-334C-BB2C-3228BBE2EBBE}" destId="{6D9351D2-3572-DB43-BB7F-5C5B2635B326}" srcOrd="0" destOrd="0" presId="urn:microsoft.com/office/officeart/2005/8/layout/orgChart1"/>
    <dgm:cxn modelId="{728CC979-14A7-418F-83E4-6C2349EBAFEA}" type="presParOf" srcId="{6D9351D2-3572-DB43-BB7F-5C5B2635B326}" destId="{C71BD4FF-1497-9D40-8DC9-3D197D8AB32A}" srcOrd="0" destOrd="0" presId="urn:microsoft.com/office/officeart/2005/8/layout/orgChart1"/>
    <dgm:cxn modelId="{FE60F62D-4C8E-4EF7-BD65-19EF12933F10}" type="presParOf" srcId="{C71BD4FF-1497-9D40-8DC9-3D197D8AB32A}" destId="{BFE2E5DE-414C-704D-927B-B6F4FC0B2394}" srcOrd="0" destOrd="0" presId="urn:microsoft.com/office/officeart/2005/8/layout/orgChart1"/>
    <dgm:cxn modelId="{0F32FA0E-1A09-4ED0-B041-568BF4DB4168}" type="presParOf" srcId="{C71BD4FF-1497-9D40-8DC9-3D197D8AB32A}" destId="{61F082A4-9368-264A-BBAA-B178352425EE}" srcOrd="1" destOrd="0" presId="urn:microsoft.com/office/officeart/2005/8/layout/orgChart1"/>
    <dgm:cxn modelId="{8D56B937-80F2-4500-9F0A-CA6EF8ABA38C}" type="presParOf" srcId="{6D9351D2-3572-DB43-BB7F-5C5B2635B326}" destId="{8B0C9441-3C59-C54B-B326-4894A8417BDC}" srcOrd="1" destOrd="0" presId="urn:microsoft.com/office/officeart/2005/8/layout/orgChart1"/>
    <dgm:cxn modelId="{DDDB71C7-26AD-4EA8-8E7A-2F32165AEB53}" type="presParOf" srcId="{8B0C9441-3C59-C54B-B326-4894A8417BDC}" destId="{07A769F1-8EA3-104A-B34E-2C7E8C842A3A}" srcOrd="0" destOrd="0" presId="urn:microsoft.com/office/officeart/2005/8/layout/orgChart1"/>
    <dgm:cxn modelId="{B1114620-BE35-4A9A-AC9E-229E20C95FE2}" type="presParOf" srcId="{8B0C9441-3C59-C54B-B326-4894A8417BDC}" destId="{0BDCAAAB-E7E4-7549-8AC2-47A35B9E1B02}" srcOrd="1" destOrd="0" presId="urn:microsoft.com/office/officeart/2005/8/layout/orgChart1"/>
    <dgm:cxn modelId="{6846AAB9-0B64-447D-BB4F-8DF0A4C673B9}" type="presParOf" srcId="{0BDCAAAB-E7E4-7549-8AC2-47A35B9E1B02}" destId="{3C522B08-FC1D-E942-82FB-5D088A68F997}" srcOrd="0" destOrd="0" presId="urn:microsoft.com/office/officeart/2005/8/layout/orgChart1"/>
    <dgm:cxn modelId="{94C5172F-BE10-418B-B1B7-E8B11A49A927}" type="presParOf" srcId="{3C522B08-FC1D-E942-82FB-5D088A68F997}" destId="{AB92B31F-3FC8-6043-8C00-DB7CE602306E}" srcOrd="0" destOrd="0" presId="urn:microsoft.com/office/officeart/2005/8/layout/orgChart1"/>
    <dgm:cxn modelId="{7EE7DA9D-54BB-40C3-AEB5-98B4541F7C95}" type="presParOf" srcId="{3C522B08-FC1D-E942-82FB-5D088A68F997}" destId="{2FE9D1B3-0FAD-4843-AA7E-3BD3A5337415}" srcOrd="1" destOrd="0" presId="urn:microsoft.com/office/officeart/2005/8/layout/orgChart1"/>
    <dgm:cxn modelId="{CC9BC5A5-F942-40C8-B710-91EA5B03C71D}" type="presParOf" srcId="{0BDCAAAB-E7E4-7549-8AC2-47A35B9E1B02}" destId="{16FB87A2-5C64-0549-8D58-ACA3D33A6D8F}" srcOrd="1" destOrd="0" presId="urn:microsoft.com/office/officeart/2005/8/layout/orgChart1"/>
    <dgm:cxn modelId="{12C04707-FF23-4647-83CC-597AAC21CD1C}" type="presParOf" srcId="{0BDCAAAB-E7E4-7549-8AC2-47A35B9E1B02}" destId="{2D283082-777D-814C-A33A-49119A0D1261}" srcOrd="2" destOrd="0" presId="urn:microsoft.com/office/officeart/2005/8/layout/orgChart1"/>
    <dgm:cxn modelId="{F473C9ED-E0B5-4161-AE64-4A313C676BA5}" type="presParOf" srcId="{8B0C9441-3C59-C54B-B326-4894A8417BDC}" destId="{37EF7ADA-0A9C-7742-B42E-C5B93E8126DB}" srcOrd="2" destOrd="0" presId="urn:microsoft.com/office/officeart/2005/8/layout/orgChart1"/>
    <dgm:cxn modelId="{ACB0BFF0-943E-4AAF-A2D2-FE02FE747F62}" type="presParOf" srcId="{8B0C9441-3C59-C54B-B326-4894A8417BDC}" destId="{6831F21D-B120-384D-8646-F691BDB3A6B7}" srcOrd="3" destOrd="0" presId="urn:microsoft.com/office/officeart/2005/8/layout/orgChart1"/>
    <dgm:cxn modelId="{D0690D95-9DD0-4D22-A885-18B26241C30D}" type="presParOf" srcId="{6831F21D-B120-384D-8646-F691BDB3A6B7}" destId="{CB5E9F3E-D492-A843-81FA-F3BB0B330D29}" srcOrd="0" destOrd="0" presId="urn:microsoft.com/office/officeart/2005/8/layout/orgChart1"/>
    <dgm:cxn modelId="{BCB7B6AD-96D5-4146-951F-1E5A4436EE79}" type="presParOf" srcId="{CB5E9F3E-D492-A843-81FA-F3BB0B330D29}" destId="{C8C34A44-8E19-3343-BE47-54F799309221}" srcOrd="0" destOrd="0" presId="urn:microsoft.com/office/officeart/2005/8/layout/orgChart1"/>
    <dgm:cxn modelId="{E04DE388-E740-45DF-92BE-0E8EFB8F7499}" type="presParOf" srcId="{CB5E9F3E-D492-A843-81FA-F3BB0B330D29}" destId="{FEC7BDF9-1A08-9C42-9674-5BCDC8997E78}" srcOrd="1" destOrd="0" presId="urn:microsoft.com/office/officeart/2005/8/layout/orgChart1"/>
    <dgm:cxn modelId="{FF9D1343-EEED-42CD-89E2-430729376919}" type="presParOf" srcId="{6831F21D-B120-384D-8646-F691BDB3A6B7}" destId="{8AD3BD39-255C-174E-BBBA-78002E6D25E8}" srcOrd="1" destOrd="0" presId="urn:microsoft.com/office/officeart/2005/8/layout/orgChart1"/>
    <dgm:cxn modelId="{C091D605-340A-451E-8AC9-34183714CB95}" type="presParOf" srcId="{6831F21D-B120-384D-8646-F691BDB3A6B7}" destId="{898A374C-7FF7-4B45-9303-49B88E350838}" srcOrd="2" destOrd="0" presId="urn:microsoft.com/office/officeart/2005/8/layout/orgChart1"/>
    <dgm:cxn modelId="{A2AB4C8A-9745-44D7-BEC1-5E61AB8E6476}" type="presParOf" srcId="{6D9351D2-3572-DB43-BB7F-5C5B2635B326}" destId="{3A66D9AE-97FD-EB4F-99C1-8CF93D41D504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INTRODUCTION TO AI, AGENTS</a:t>
            </a:r>
            <a:br>
              <a:rPr lang="en-US" dirty="0"/>
            </a:br>
            <a:r>
              <a:rPr lang="en-US" dirty="0"/>
              <a:t>AND ENVIRONMENTS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/>
              <a:t>SANTOSH GSK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1800" dirty="0"/>
              <a:t>SENIOR DATA SCIENTIST</a:t>
            </a:r>
          </a:p>
          <a:p>
            <a:r>
              <a:rPr lang="en-US" sz="1800" dirty="0"/>
              <a:t>INDUSTRY EXPERT</a:t>
            </a:r>
          </a:p>
          <a:p>
            <a:r>
              <a:rPr lang="en-US" sz="1800" dirty="0"/>
              <a:t>OFFCAMPUS PROGRAM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AI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Let’s categorize these definitions into two dimensions</a:t>
            </a:r>
          </a:p>
          <a:p>
            <a:endParaRPr lang="en-US" dirty="0"/>
          </a:p>
          <a:p>
            <a:r>
              <a:rPr lang="en-US" dirty="0"/>
              <a:t>Dimension 1 – Thought / Reasoning vs Acting</a:t>
            </a:r>
          </a:p>
          <a:p>
            <a:r>
              <a:rPr lang="en-US" b="1" dirty="0"/>
              <a:t>Thought / Reasoning</a:t>
            </a:r>
            <a:r>
              <a:rPr lang="en-US" dirty="0"/>
              <a:t> – A series of brain states that can be experimentally or introspectively observed in a human brain while solving a problem.</a:t>
            </a:r>
          </a:p>
          <a:p>
            <a:r>
              <a:rPr lang="en-US" b="1" dirty="0"/>
              <a:t>Acting</a:t>
            </a:r>
            <a:r>
              <a:rPr lang="en-US" dirty="0"/>
              <a:t> - Performing an interaction with an environment, like making a move in a chess, or taking a left turn while driving a car.</a:t>
            </a:r>
          </a:p>
          <a:p>
            <a:endParaRPr lang="en-US" dirty="0"/>
          </a:p>
          <a:p>
            <a:r>
              <a:rPr lang="en-US" dirty="0"/>
              <a:t>Dimension 2 – Human Performance vs Rationality</a:t>
            </a:r>
          </a:p>
          <a:p>
            <a:r>
              <a:rPr lang="en-US" b="1" dirty="0"/>
              <a:t>Rationality - </a:t>
            </a:r>
            <a:r>
              <a:rPr lang="en-US" dirty="0"/>
              <a:t>Being right all the time</a:t>
            </a:r>
          </a:p>
          <a:p>
            <a:r>
              <a:rPr lang="en-US" b="1" dirty="0"/>
              <a:t>Human Performance – </a:t>
            </a:r>
            <a:r>
              <a:rPr lang="en-US" dirty="0"/>
              <a:t>Not always perfect, e.g., not all chess players are grandmasters</a:t>
            </a:r>
            <a:endParaRPr lang="en-US" b="1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1394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AI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5460211"/>
              </p:ext>
            </p:extLst>
          </p:nvPr>
        </p:nvGraphicFramePr>
        <p:xfrm>
          <a:off x="838200" y="1690688"/>
          <a:ext cx="10706100" cy="4384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0533"/>
                <a:gridCol w="4378984"/>
                <a:gridCol w="4206583"/>
              </a:tblGrid>
              <a:tr h="61098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Thought / Reasoning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Acting</a:t>
                      </a:r>
                      <a:endParaRPr lang="en-US" dirty="0"/>
                    </a:p>
                  </a:txBody>
                  <a:tcPr/>
                </a:tc>
              </a:tr>
              <a:tr h="224512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Human Performance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THINKING HUMANLY</a:t>
                      </a:r>
                    </a:p>
                    <a:p>
                      <a:pPr algn="ctr"/>
                      <a:endParaRPr lang="en-US" dirty="0" smtClean="0"/>
                    </a:p>
                    <a:p>
                      <a:r>
                        <a:rPr lang="en-US" dirty="0" smtClean="0"/>
                        <a:t>“[The automation of]</a:t>
                      </a:r>
                      <a:r>
                        <a:rPr lang="en-US" baseline="0" dirty="0" smtClean="0"/>
                        <a:t> activities that we associate with human thinking, activities such as decision-making, problem solving, learning, </a:t>
                      </a:r>
                      <a:r>
                        <a:rPr lang="is-IS" baseline="0" dirty="0" smtClean="0"/>
                        <a:t>… </a:t>
                      </a:r>
                      <a:r>
                        <a:rPr lang="en-US" dirty="0" smtClean="0"/>
                        <a:t>” (Bellman, 1978)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ACTING HUMANLY</a:t>
                      </a:r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”The art of creating machines that perform</a:t>
                      </a:r>
                      <a:r>
                        <a:rPr lang="en-US" baseline="0" dirty="0" smtClean="0"/>
                        <a:t> functions that require intelligence when performed by people” (Kurzweil, 1990)</a:t>
                      </a:r>
                      <a:endParaRPr lang="en-US" dirty="0"/>
                    </a:p>
                  </a:txBody>
                  <a:tcPr/>
                </a:tc>
              </a:tr>
              <a:tr h="1528566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bg1"/>
                          </a:solidFill>
                        </a:rPr>
                        <a:t>Rational</a:t>
                      </a:r>
                      <a:r>
                        <a:rPr lang="en-US" b="1" baseline="0" dirty="0" smtClean="0">
                          <a:solidFill>
                            <a:schemeClr val="bg1"/>
                          </a:solidFill>
                        </a:rPr>
                        <a:t> Performance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THINKING</a:t>
                      </a:r>
                      <a:r>
                        <a:rPr lang="en-US" baseline="0" dirty="0" smtClean="0"/>
                        <a:t> RATIONALLY</a:t>
                      </a:r>
                    </a:p>
                    <a:p>
                      <a:pPr algn="ctr"/>
                      <a:endParaRPr lang="en-US" baseline="0" dirty="0" smtClean="0"/>
                    </a:p>
                    <a:p>
                      <a:pPr algn="ctr"/>
                      <a:r>
                        <a:rPr lang="en-US" baseline="0" dirty="0" smtClean="0"/>
                        <a:t>“The study of computations that make it possible to perceive, reason, and act” (Winston, 1992)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ACTING RATIONALLY</a:t>
                      </a:r>
                    </a:p>
                    <a:p>
                      <a:pPr algn="ctr"/>
                      <a:endParaRPr lang="en-US" dirty="0" smtClean="0"/>
                    </a:p>
                    <a:p>
                      <a:pPr algn="ctr"/>
                      <a:r>
                        <a:rPr lang="en-US" dirty="0" smtClean="0"/>
                        <a:t>“Computational intelligence is the study of the design of intelligent</a:t>
                      </a:r>
                      <a:r>
                        <a:rPr lang="en-US" baseline="0" dirty="0" smtClean="0"/>
                        <a:t> agents” (Poole et al., 1998)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7046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AI - Acting Humanly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 is about creating machines that can act or perform tasks which would require intelligence when performed by people.</a:t>
            </a:r>
          </a:p>
          <a:p>
            <a:endParaRPr lang="en-US" dirty="0"/>
          </a:p>
          <a:p>
            <a:r>
              <a:rPr lang="en-US" dirty="0"/>
              <a:t>Assume you have built a machine that can Act Humanly.</a:t>
            </a:r>
          </a:p>
          <a:p>
            <a:endParaRPr lang="en-US" dirty="0"/>
          </a:p>
          <a:p>
            <a:r>
              <a:rPr lang="en-US" dirty="0"/>
              <a:t>Now, let us test it</a:t>
            </a:r>
          </a:p>
          <a:p>
            <a:endParaRPr lang="en-US" dirty="0"/>
          </a:p>
          <a:p>
            <a:r>
              <a:rPr lang="en-US" dirty="0"/>
              <a:t>Turing Test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1010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AI – Acting Humanly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7635872"/>
              </p:ext>
            </p:extLst>
          </p:nvPr>
        </p:nvGraphicFramePr>
        <p:xfrm>
          <a:off x="1422400" y="2070099"/>
          <a:ext cx="9537700" cy="3738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427194" y="5957240"/>
            <a:ext cx="1528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Turing Test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386671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AI – Acting Humanly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Machine would need capabilities in</a:t>
            </a:r>
          </a:p>
          <a:p>
            <a:pPr lvl="1"/>
            <a:r>
              <a:rPr lang="en-US" dirty="0"/>
              <a:t>Natural Language Processing - ability to comprehend and communicate in human language</a:t>
            </a:r>
          </a:p>
          <a:p>
            <a:pPr lvl="1"/>
            <a:r>
              <a:rPr lang="en-US" dirty="0"/>
              <a:t>Knowledge Representation – Storing information on what it knows</a:t>
            </a:r>
          </a:p>
          <a:p>
            <a:pPr lvl="1"/>
            <a:r>
              <a:rPr lang="en-US" dirty="0"/>
              <a:t>Automated Reasoning - use the stored information to answer questions and to draw conclusions</a:t>
            </a:r>
          </a:p>
          <a:p>
            <a:pPr lvl="1"/>
            <a:r>
              <a:rPr lang="en-US" dirty="0"/>
              <a:t>Machine learning - adapt to new circumstances and to detect and extrapolate patterns</a:t>
            </a:r>
          </a:p>
          <a:p>
            <a:pPr lvl="1"/>
            <a:endParaRPr lang="en-US" sz="1800" dirty="0"/>
          </a:p>
          <a:p>
            <a:r>
              <a:rPr lang="en-US" dirty="0"/>
              <a:t>Avoided any direct physical interaction like video or touch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6699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AI – Acting Humanly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Total Turing Test - </a:t>
            </a:r>
            <a:r>
              <a:rPr lang="en-US" dirty="0"/>
              <a:t>includes a video signal to test subject’s perceptual abilities</a:t>
            </a:r>
          </a:p>
          <a:p>
            <a:endParaRPr lang="en-US" b="1" dirty="0"/>
          </a:p>
          <a:p>
            <a:r>
              <a:rPr lang="en-US" dirty="0"/>
              <a:t>Additional capabilities required</a:t>
            </a:r>
          </a:p>
          <a:p>
            <a:pPr lvl="1"/>
            <a:r>
              <a:rPr lang="en-US" sz="1800" dirty="0"/>
              <a:t>Computer Vision - perceive objects and extract information</a:t>
            </a:r>
          </a:p>
          <a:p>
            <a:pPr lvl="1"/>
            <a:r>
              <a:rPr lang="en-US" sz="1800" dirty="0"/>
              <a:t>Robotics - manipulate objects and move them around</a:t>
            </a:r>
          </a:p>
          <a:p>
            <a:endParaRPr lang="en-US" dirty="0"/>
          </a:p>
          <a:p>
            <a:pPr lvl="1"/>
            <a:endParaRPr lang="en-US" sz="1800" dirty="0"/>
          </a:p>
          <a:p>
            <a:endParaRPr lang="en-US" b="1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371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AI – Acting Humanly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These six disciplines were the major research areas in AI</a:t>
            </a:r>
          </a:p>
          <a:p>
            <a:pPr lvl="1"/>
            <a:r>
              <a:rPr lang="en-US" dirty="0"/>
              <a:t>Natural Language Processing</a:t>
            </a:r>
          </a:p>
          <a:p>
            <a:pPr lvl="1"/>
            <a:r>
              <a:rPr lang="en-US" dirty="0"/>
              <a:t>Knowledge Representation</a:t>
            </a:r>
          </a:p>
          <a:p>
            <a:pPr lvl="1"/>
            <a:r>
              <a:rPr lang="en-US" dirty="0"/>
              <a:t>Automated Reasoning</a:t>
            </a:r>
          </a:p>
          <a:p>
            <a:pPr lvl="1"/>
            <a:r>
              <a:rPr lang="en-US" dirty="0"/>
              <a:t>Machine Learning</a:t>
            </a:r>
          </a:p>
          <a:p>
            <a:pPr lvl="1"/>
            <a:r>
              <a:rPr lang="en-US" dirty="0"/>
              <a:t>Computer Vision</a:t>
            </a:r>
          </a:p>
          <a:p>
            <a:pPr lvl="1"/>
            <a:r>
              <a:rPr lang="en-US" dirty="0"/>
              <a:t>Robotics</a:t>
            </a:r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8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AI – Thinking Humanly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Mapping of computer programs’ reasoning steps to imitate a human’s mind of solving the same problem.</a:t>
            </a:r>
          </a:p>
          <a:p>
            <a:endParaRPr lang="en-US" dirty="0"/>
          </a:p>
          <a:p>
            <a:r>
              <a:rPr lang="en-US" dirty="0"/>
              <a:t>Overlaps with the field of Cognitive Science</a:t>
            </a:r>
          </a:p>
          <a:p>
            <a:endParaRPr lang="en-US" dirty="0"/>
          </a:p>
          <a:p>
            <a:r>
              <a:rPr lang="en-US" dirty="0"/>
              <a:t>Cognitive Science</a:t>
            </a:r>
          </a:p>
          <a:p>
            <a:pPr lvl="1"/>
            <a:r>
              <a:rPr lang="en-US" sz="1800" dirty="0"/>
              <a:t>the study of thought, learning and mental organization</a:t>
            </a:r>
          </a:p>
          <a:p>
            <a:pPr lvl="1"/>
            <a:r>
              <a:rPr lang="en-US" sz="1800" dirty="0"/>
              <a:t>draws on psychology, linguistics, philosophy and computer modelling</a:t>
            </a:r>
          </a:p>
          <a:p>
            <a:pPr lvl="1"/>
            <a:r>
              <a:rPr lang="en-US" sz="1800" dirty="0"/>
              <a:t>relies on experimental investigation of actual humans or animals.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9617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AI – Thinking Rationally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Right Thinking – irrefutable reasoning process</a:t>
            </a:r>
          </a:p>
          <a:p>
            <a:endParaRPr lang="en-US" dirty="0"/>
          </a:p>
          <a:p>
            <a:r>
              <a:rPr lang="en-US" dirty="0"/>
              <a:t>Syllogisms - patterns for argument structures </a:t>
            </a:r>
          </a:p>
          <a:p>
            <a:pPr lvl="1"/>
            <a:r>
              <a:rPr lang="en-US" sz="1800" dirty="0"/>
              <a:t>always yield correct conclusions when given correct premises</a:t>
            </a:r>
          </a:p>
          <a:p>
            <a:pPr lvl="1"/>
            <a:r>
              <a:rPr lang="en-US" sz="1800" dirty="0"/>
              <a:t>E.g., Socrates is a man; all men are mortal; </a:t>
            </a:r>
            <a:r>
              <a:rPr lang="en-US" sz="1800" dirty="0">
                <a:sym typeface="Wingdings"/>
              </a:rPr>
              <a:t> Socrates is mortal</a:t>
            </a:r>
          </a:p>
          <a:p>
            <a:pPr lvl="1"/>
            <a:r>
              <a:rPr lang="en-US" sz="1800" dirty="0"/>
              <a:t>“Laws of Thought” </a:t>
            </a:r>
            <a:r>
              <a:rPr lang="en-US" sz="1800" dirty="0">
                <a:sym typeface="Wingdings"/>
              </a:rPr>
              <a:t> Govern the operation of mind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Initiated the field called “Logic”</a:t>
            </a:r>
          </a:p>
          <a:p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1960s – AI algorithms were developed to solve problems using logical notation</a:t>
            </a:r>
            <a:endParaRPr lang="en-US" dirty="0"/>
          </a:p>
          <a:p>
            <a:pPr lvl="1"/>
            <a:endParaRPr lang="en-US" sz="18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5588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AI – Thinking Rationally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Two main challenges in building such systems</a:t>
            </a:r>
          </a:p>
          <a:p>
            <a:pPr lvl="1"/>
            <a:r>
              <a:rPr lang="en-US" dirty="0"/>
              <a:t>Not easy to represent uncertain knowledge and state in formal terms required by logical notation</a:t>
            </a:r>
          </a:p>
          <a:p>
            <a:pPr lvl="1"/>
            <a:r>
              <a:rPr lang="en-US" dirty="0"/>
              <a:t>It is computationally exhaustive to build systems even with a few hundred facts. Hence, such systems are not scalable.</a:t>
            </a:r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392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73" y="1523696"/>
            <a:ext cx="2882462" cy="21618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686" y="1523695"/>
            <a:ext cx="3618314" cy="21618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73" y="4327999"/>
            <a:ext cx="3193816" cy="19391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686" y="4327999"/>
            <a:ext cx="3445107" cy="193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03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AI – Acting Rationally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Acting Rationally is about building Rational Agents</a:t>
            </a:r>
          </a:p>
          <a:p>
            <a:endParaRPr lang="en-US" dirty="0"/>
          </a:p>
          <a:p>
            <a:r>
              <a:rPr lang="en-US" dirty="0"/>
              <a:t>Agent – Something which acts, i.e., performs an action on the environment</a:t>
            </a:r>
          </a:p>
          <a:p>
            <a:endParaRPr lang="en-US" dirty="0"/>
          </a:p>
          <a:p>
            <a:r>
              <a:rPr lang="en-US" dirty="0"/>
              <a:t>Rational Agent - One that acts so as to achieve the best outcome or, when there is uncertainty, the best expected outcome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270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AI – Acting Rationally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Rationality can include</a:t>
            </a:r>
          </a:p>
          <a:p>
            <a:pPr lvl="1"/>
            <a:r>
              <a:rPr lang="en-US" dirty="0"/>
              <a:t>Correct inference – using logical reasoning to perform action in order to achieve a goal, e.g., when to brake a car</a:t>
            </a:r>
          </a:p>
          <a:p>
            <a:pPr lvl="1"/>
            <a:r>
              <a:rPr lang="en-US" dirty="0"/>
              <a:t>Make an inference even when there is no correct inference, e.g., predicting an action in self-driving car during an accident to minimize life damage</a:t>
            </a:r>
          </a:p>
          <a:p>
            <a:pPr lvl="1"/>
            <a:r>
              <a:rPr lang="en-US" dirty="0"/>
              <a:t>Acting without inferring, e.g., recoiling from a hot stove is a reflex action without inference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8032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AI – Acting Rationally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228600" lvl="1">
              <a:spcBef>
                <a:spcPts val="1000"/>
              </a:spcBef>
            </a:pPr>
            <a:r>
              <a:rPr lang="en-US" sz="1800" dirty="0"/>
              <a:t>All 6 disciplines from the Turing test also are needed to build such agents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Acting Rationally has two advantages over “Thinking Rational”</a:t>
            </a:r>
          </a:p>
          <a:p>
            <a:pPr lvl="1"/>
            <a:r>
              <a:rPr lang="en-US" sz="1800" dirty="0"/>
              <a:t>More general than the “laws of thought” – correct inference is just one of the possibilities</a:t>
            </a:r>
          </a:p>
          <a:p>
            <a:pPr lvl="1"/>
            <a:r>
              <a:rPr lang="en-US" sz="1800" dirty="0"/>
              <a:t>More open to scientific development than approaches based on human behavior or human thought (e.g., Acting Humanly)</a:t>
            </a:r>
          </a:p>
          <a:p>
            <a:pPr lvl="1"/>
            <a:endParaRPr lang="en-US" sz="1800" dirty="0"/>
          </a:p>
          <a:p>
            <a:r>
              <a:rPr lang="en-US" b="1" dirty="0"/>
              <a:t>Primary focus area of this course</a:t>
            </a:r>
            <a:r>
              <a:rPr lang="en-US" dirty="0"/>
              <a:t>: General principles of building Rational Agents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747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AI - Gestation of AI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1943 – Warren McCulloch and Walter Pitts proposed artificial neuron</a:t>
            </a:r>
          </a:p>
          <a:p>
            <a:r>
              <a:rPr lang="en-US" dirty="0"/>
              <a:t>1949 – Donald </a:t>
            </a:r>
            <a:r>
              <a:rPr lang="en-US" dirty="0" err="1"/>
              <a:t>Hebb</a:t>
            </a:r>
            <a:r>
              <a:rPr lang="en-US" dirty="0"/>
              <a:t> invented the influential </a:t>
            </a:r>
            <a:r>
              <a:rPr lang="en-US" dirty="0" err="1"/>
              <a:t>Hebbian</a:t>
            </a:r>
            <a:r>
              <a:rPr lang="en-US" dirty="0"/>
              <a:t> rule to update neural connectivity</a:t>
            </a:r>
          </a:p>
          <a:p>
            <a:r>
              <a:rPr lang="en-US" dirty="0"/>
              <a:t>1950 – Marvin Minsky and Dean Edmonds built SNARC, first neural network computer</a:t>
            </a:r>
          </a:p>
          <a:p>
            <a:r>
              <a:rPr lang="en-US" dirty="0"/>
              <a:t>1950 – Alan Turing published “Computing Machinery and Intelligence” – introduced Turing test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4335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AI – Birth of AI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1956 - John McCarthy along with Minsky, Claude Shannon, and Nathaniel Rochester organized a two-month workshop where AI was first coined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025" y="2319339"/>
            <a:ext cx="535940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650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AI - Great Expectations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1958 – John McCarthy invented Lisp programming language</a:t>
            </a:r>
          </a:p>
          <a:p>
            <a:r>
              <a:rPr lang="en-US" dirty="0"/>
              <a:t>1958 - John McCarthy invented Advice Taker</a:t>
            </a:r>
          </a:p>
          <a:p>
            <a:r>
              <a:rPr lang="en-US" dirty="0"/>
              <a:t>1959 - Newell and Simon invented General Problem Solver (GPS) - can solve problems with same reasoning steps as humans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4495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AI – First AI Winter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1966 – Overestimation of possibilities created a hype. Failed attempt at machine translation of scientific papers from Russian to English</a:t>
            </a:r>
          </a:p>
          <a:p>
            <a:r>
              <a:rPr lang="en-US" dirty="0"/>
              <a:t>US National Research Council cancelled funds for academic translation project</a:t>
            </a:r>
          </a:p>
          <a:p>
            <a:endParaRPr lang="en-US" dirty="0"/>
          </a:p>
          <a:p>
            <a:r>
              <a:rPr lang="en-US" dirty="0"/>
              <a:t>Also, intractability of many problems in higher dimensions added to the gloom</a:t>
            </a:r>
          </a:p>
          <a:p>
            <a:endParaRPr lang="en-US" dirty="0"/>
          </a:p>
          <a:p>
            <a:r>
              <a:rPr lang="en-US" dirty="0"/>
              <a:t>1973 – </a:t>
            </a:r>
            <a:r>
              <a:rPr lang="en-US" dirty="0" err="1"/>
              <a:t>Lighthill</a:t>
            </a:r>
            <a:r>
              <a:rPr lang="en-US" dirty="0"/>
              <a:t> reported about AI’s failure to handle ”combinatorial explosion”</a:t>
            </a:r>
          </a:p>
          <a:p>
            <a:r>
              <a:rPr lang="en-US" dirty="0"/>
              <a:t>Major reason behind British government’s decision to end support for AI research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085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AI - Knowledge-based systems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1976 - MYCIN , a medical expert system to diagnose blood infections developed by Stanford performed better than many physicians</a:t>
            </a:r>
          </a:p>
          <a:p>
            <a:endParaRPr lang="en-US" dirty="0"/>
          </a:p>
          <a:p>
            <a:r>
              <a:rPr lang="en-US" dirty="0"/>
              <a:t>1972 – PROLOG was invented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864814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AI – AI becoming an industry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1982 – Digital Equipment Corporation (DEC) implemented R1 expert system to configure computer orders. By 1986, it saved estimated $40 million for DEC</a:t>
            </a:r>
          </a:p>
          <a:p>
            <a:endParaRPr lang="en-US" dirty="0"/>
          </a:p>
          <a:p>
            <a:r>
              <a:rPr lang="en-US" dirty="0"/>
              <a:t>1988 – AI industry boomed from million to billions of dollars again with high expectations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8770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AI – Second AI Winter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Late 1980s - LISP machines were costly when compared to general purpose machines by SUN, IBM, Apple</a:t>
            </a:r>
          </a:p>
          <a:p>
            <a:endParaRPr lang="en-US" dirty="0"/>
          </a:p>
          <a:p>
            <a:r>
              <a:rPr lang="en-US" dirty="0"/>
              <a:t>Early 1990s - Expert Systems were costly to maintain, unable to extend, learn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494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Artificial Intelligence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09" y="1501869"/>
            <a:ext cx="8336198" cy="24444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444" y="4133537"/>
            <a:ext cx="6647356" cy="226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7526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AI – Rise of Machine Learning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1990s - Machine Learning played a key role in building efficient internet tools like search engines, recommender systems, fraud,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”Knowledge Bottleneck” of expert systems was addressed by Machine Learning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009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AI – Data Deluge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2001 – </a:t>
            </a:r>
            <a:r>
              <a:rPr lang="en-US" dirty="0" err="1"/>
              <a:t>Banko</a:t>
            </a:r>
            <a:r>
              <a:rPr lang="en-US" dirty="0"/>
              <a:t> and Brill show that mediocre algorithms when trained on 100 million samples outperformed best algorithms when trained on 1 million samples</a:t>
            </a:r>
          </a:p>
          <a:p>
            <a:endParaRPr lang="en-US" dirty="0"/>
          </a:p>
          <a:p>
            <a:r>
              <a:rPr lang="en-US" dirty="0"/>
              <a:t>Data started to play crucial role, sometimes more than the algorithm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99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AI – Compute Power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2012 – Geoff Hinton’s group proved that GPUs can solve the computational bottleneck of using big data.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7747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Agents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Goal of AI – Build intelligent agents.</a:t>
            </a:r>
          </a:p>
          <a:p>
            <a:pPr lvl="1"/>
            <a:r>
              <a:rPr lang="en-US" dirty="0"/>
              <a:t>Develop a small set of design principles for building successful agents</a:t>
            </a:r>
          </a:p>
          <a:p>
            <a:pPr lvl="1"/>
            <a:r>
              <a:rPr lang="en-US" dirty="0"/>
              <a:t>Successful agent: Systems that can be reasonably called intelligent</a:t>
            </a:r>
          </a:p>
          <a:p>
            <a:pPr lvl="1"/>
            <a:endParaRPr lang="en-US" dirty="0"/>
          </a:p>
          <a:p>
            <a:r>
              <a:rPr lang="en-US" dirty="0"/>
              <a:t>Agent:</a:t>
            </a:r>
          </a:p>
          <a:p>
            <a:pPr lvl="1"/>
            <a:r>
              <a:rPr lang="en-US" dirty="0"/>
              <a:t>Takes input from environment through sensors </a:t>
            </a:r>
            <a:r>
              <a:rPr lang="en-US" dirty="0">
                <a:sym typeface="Wingdings"/>
              </a:rPr>
              <a:t> uses the input information to select an action  acts upon the environment using actuators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2618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Agent - Examples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Human Agent</a:t>
            </a:r>
          </a:p>
          <a:p>
            <a:pPr lvl="1"/>
            <a:r>
              <a:rPr lang="en-US" dirty="0"/>
              <a:t>Input sensors: eyes, ears</a:t>
            </a:r>
          </a:p>
          <a:p>
            <a:pPr lvl="1"/>
            <a:r>
              <a:rPr lang="en-US" dirty="0"/>
              <a:t>Inference: Brain</a:t>
            </a:r>
          </a:p>
          <a:p>
            <a:pPr lvl="1"/>
            <a:r>
              <a:rPr lang="en-US" dirty="0"/>
              <a:t>Actuators: Legs, hands, vocal tract</a:t>
            </a:r>
          </a:p>
          <a:p>
            <a:pPr lvl="1"/>
            <a:endParaRPr lang="en-US" dirty="0"/>
          </a:p>
          <a:p>
            <a:r>
              <a:rPr lang="en-US" dirty="0"/>
              <a:t>Robotic Agent</a:t>
            </a:r>
          </a:p>
          <a:p>
            <a:pPr lvl="1"/>
            <a:r>
              <a:rPr lang="en-US" dirty="0"/>
              <a:t>Input Sensors: Camera, infrared range finders</a:t>
            </a:r>
          </a:p>
          <a:p>
            <a:pPr lvl="1"/>
            <a:r>
              <a:rPr lang="en-US" dirty="0"/>
              <a:t>Inference: Control theory</a:t>
            </a:r>
          </a:p>
          <a:p>
            <a:pPr lvl="1"/>
            <a:r>
              <a:rPr lang="en-US" dirty="0"/>
              <a:t>Actuators: Motors</a:t>
            </a:r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1588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Agent - Examples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47725" y="1538288"/>
            <a:ext cx="10160000" cy="2728913"/>
          </a:xfrm>
        </p:spPr>
        <p:txBody>
          <a:bodyPr/>
          <a:lstStyle/>
          <a:p>
            <a:r>
              <a:rPr lang="en-US" dirty="0"/>
              <a:t>Software Agent</a:t>
            </a:r>
          </a:p>
          <a:p>
            <a:pPr lvl="1"/>
            <a:r>
              <a:rPr lang="en-US" dirty="0"/>
              <a:t>Input sensors: Keystrokes, file contents and network packets</a:t>
            </a:r>
          </a:p>
          <a:p>
            <a:pPr lvl="1"/>
            <a:r>
              <a:rPr lang="en-US" dirty="0"/>
              <a:t>Inference: Operating System</a:t>
            </a:r>
          </a:p>
          <a:p>
            <a:pPr lvl="1"/>
            <a:r>
              <a:rPr lang="en-US" dirty="0"/>
              <a:t>Actuators: Display on screen, writing files and sending network packets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42680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Agents – Key Terms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Percept: Agent’s perceptual inputs, e.g., eyes, ears for humans; keystrokes for software agent</a:t>
            </a:r>
          </a:p>
          <a:p>
            <a:endParaRPr lang="en-US" dirty="0"/>
          </a:p>
          <a:p>
            <a:r>
              <a:rPr lang="en-US" dirty="0"/>
              <a:t>Percept Sequence: An agent’s percept sequence is the complete history of everything that has been perceived.</a:t>
            </a:r>
          </a:p>
          <a:p>
            <a:endParaRPr lang="en-US" dirty="0"/>
          </a:p>
          <a:p>
            <a:r>
              <a:rPr lang="en-US" dirty="0"/>
              <a:t>Agent Function: Mathematically speaking, we say that an agent’s </a:t>
            </a:r>
            <a:r>
              <a:rPr lang="en-US" dirty="0" err="1"/>
              <a:t>behaviour</a:t>
            </a:r>
            <a:r>
              <a:rPr lang="en-US" dirty="0"/>
              <a:t> is described by the agent function that maps any given percept sequence to an action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2562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Agent – Key Terms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Agent Program: </a:t>
            </a:r>
          </a:p>
          <a:p>
            <a:pPr lvl="1"/>
            <a:r>
              <a:rPr lang="en-US" sz="1800" dirty="0"/>
              <a:t>Agent function for an artificial agent will be implemented by an agent program.</a:t>
            </a:r>
          </a:p>
          <a:p>
            <a:pPr lvl="1"/>
            <a:r>
              <a:rPr lang="en-US" sz="1800" dirty="0"/>
              <a:t>The agent function is an abstract mathematical description; </a:t>
            </a:r>
          </a:p>
          <a:p>
            <a:pPr lvl="1"/>
            <a:r>
              <a:rPr lang="en-US" sz="1800" dirty="0"/>
              <a:t>The agent program is the concrete implementation</a:t>
            </a:r>
          </a:p>
          <a:p>
            <a:pPr lvl="1"/>
            <a:endParaRPr lang="en-US" sz="1800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2034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Agent – Rational Agent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 rational agent is the one that does the right thing</a:t>
            </a:r>
          </a:p>
          <a:p>
            <a:r>
              <a:rPr lang="en-US" dirty="0"/>
              <a:t>What does it mean to be right?</a:t>
            </a:r>
          </a:p>
          <a:p>
            <a:endParaRPr lang="en-US" dirty="0"/>
          </a:p>
          <a:p>
            <a:r>
              <a:rPr lang="en-US" dirty="0"/>
              <a:t>Being rational (or being right) at any given time depends on four aspects</a:t>
            </a:r>
          </a:p>
          <a:p>
            <a:pPr lvl="1"/>
            <a:r>
              <a:rPr lang="en-US" sz="1800" dirty="0"/>
              <a:t>Performance measure that defines the success criteria</a:t>
            </a:r>
          </a:p>
          <a:p>
            <a:pPr lvl="1"/>
            <a:r>
              <a:rPr lang="en-US" sz="1800" dirty="0"/>
              <a:t>Agent’s prior knowledge of environment</a:t>
            </a:r>
          </a:p>
          <a:p>
            <a:pPr lvl="1"/>
            <a:r>
              <a:rPr lang="en-US" sz="1800" dirty="0"/>
              <a:t>Actions that the agent can perform</a:t>
            </a:r>
          </a:p>
          <a:p>
            <a:pPr lvl="1"/>
            <a:r>
              <a:rPr lang="en-US" sz="1800" dirty="0"/>
              <a:t>Agent’s percept sequence till date</a:t>
            </a:r>
          </a:p>
          <a:p>
            <a:pPr lvl="1"/>
            <a:endParaRPr lang="en-US" sz="1800" dirty="0"/>
          </a:p>
          <a:p>
            <a:endParaRPr lang="en-US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01588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Agent – Rational Agent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Being rational</a:t>
            </a:r>
          </a:p>
          <a:p>
            <a:pPr marL="457200" lvl="1" indent="0">
              <a:buNone/>
            </a:pPr>
            <a:r>
              <a:rPr lang="en-US" sz="1800" dirty="0"/>
              <a:t>Selecting an action from the possible set of actions </a:t>
            </a:r>
          </a:p>
          <a:p>
            <a:pPr marL="457200" lvl="1" indent="0">
              <a:buNone/>
            </a:pPr>
            <a:r>
              <a:rPr lang="en-US" sz="1800" dirty="0"/>
              <a:t>based on the information of percept sequence and prior knowledge together </a:t>
            </a:r>
          </a:p>
          <a:p>
            <a:pPr marL="457200" lvl="1" indent="0">
              <a:buNone/>
            </a:pPr>
            <a:r>
              <a:rPr lang="en-US" sz="1800" dirty="0"/>
              <a:t>so that the selected action would optimize the performance measure.</a:t>
            </a:r>
          </a:p>
          <a:p>
            <a:pPr lvl="1"/>
            <a:endParaRPr lang="en-US" sz="1800" dirty="0"/>
          </a:p>
          <a:p>
            <a:r>
              <a:rPr lang="en-US" dirty="0"/>
              <a:t>Components of a rational agent:</a:t>
            </a:r>
          </a:p>
          <a:p>
            <a:pPr lvl="1"/>
            <a:r>
              <a:rPr lang="en-US" sz="1800" dirty="0"/>
              <a:t>P: Performance measure</a:t>
            </a:r>
          </a:p>
          <a:p>
            <a:pPr lvl="1"/>
            <a:r>
              <a:rPr lang="en-US" sz="1800" dirty="0"/>
              <a:t>E: Environment’s prior knowledge</a:t>
            </a:r>
          </a:p>
          <a:p>
            <a:pPr lvl="1"/>
            <a:r>
              <a:rPr lang="en-US" sz="1800" dirty="0"/>
              <a:t>A: Actuators, i.e., actions</a:t>
            </a:r>
          </a:p>
          <a:p>
            <a:pPr lvl="1"/>
            <a:r>
              <a:rPr lang="en-US" sz="1800" dirty="0"/>
              <a:t>S: Sensors, i.e., percept sequence</a:t>
            </a:r>
          </a:p>
          <a:p>
            <a:pPr lvl="1"/>
            <a:endParaRPr lang="en-US" sz="1800" dirty="0"/>
          </a:p>
          <a:p>
            <a:r>
              <a:rPr lang="en-US" dirty="0"/>
              <a:t>In short, it is referred to as PEAS</a:t>
            </a:r>
          </a:p>
          <a:p>
            <a:pPr marL="457200" lvl="1" indent="0">
              <a:buNone/>
            </a:pPr>
            <a:endParaRPr lang="en-US" sz="18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97099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AI Work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Questions</a:t>
            </a:r>
          </a:p>
          <a:p>
            <a:r>
              <a:rPr lang="en-US" dirty="0"/>
              <a:t>Cut through the hype and see the trends</a:t>
            </a:r>
          </a:p>
          <a:p>
            <a:r>
              <a:rPr lang="en-US" dirty="0"/>
              <a:t>Build AI systems that can solve problems with accuracy and scale</a:t>
            </a:r>
          </a:p>
          <a:p>
            <a:r>
              <a:rPr lang="en-US" dirty="0"/>
              <a:t>Make AI work for everyone</a:t>
            </a:r>
          </a:p>
          <a:p>
            <a:r>
              <a:rPr lang="en-US" dirty="0"/>
              <a:t>Build AI that can be deployed with trust</a:t>
            </a:r>
          </a:p>
          <a:p>
            <a:r>
              <a:rPr lang="en-US" dirty="0"/>
              <a:t>Recognize the strengths and weaknesses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Solution: Understand the foundations of AI and then evaluate the latest trends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49463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Intelligent Agent - PEAS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67514541"/>
              </p:ext>
            </p:extLst>
          </p:nvPr>
        </p:nvGraphicFramePr>
        <p:xfrm>
          <a:off x="1257300" y="1465313"/>
          <a:ext cx="9448800" cy="4930520"/>
        </p:xfrm>
        <a:graphic>
          <a:graphicData uri="http://schemas.openxmlformats.org/drawingml/2006/table">
            <a:tbl>
              <a:tblPr/>
              <a:tblGrid>
                <a:gridCol w="1889760"/>
                <a:gridCol w="1889760"/>
                <a:gridCol w="1889760"/>
                <a:gridCol w="1889760"/>
                <a:gridCol w="1889760"/>
              </a:tblGrid>
              <a:tr h="41684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Agent</a:t>
                      </a:r>
                      <a:endParaRPr lang="en-US" sz="20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Performance</a:t>
                      </a:r>
                      <a:endParaRPr lang="en-US" sz="20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Environment</a:t>
                      </a:r>
                      <a:endParaRPr lang="en-US" sz="20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Sensors</a:t>
                      </a:r>
                      <a:endParaRPr lang="en-US" sz="20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Actuators</a:t>
                      </a:r>
                      <a:endParaRPr lang="en-US" sz="2000" b="1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6726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Medical diagnosis system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Healthy patient, reduced costs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Patient, hospital, staff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Keyboard entry of symptoms, findings, patient’s answers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Display of questions, tests, diagnosis, treatments, referrals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52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Satellite Image analysis system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Correct image categorization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Downlink from orbiting satellite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Color pixel analysis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Display of scene categorization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8525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Interactive english tutor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Student’s score on test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Set of students, testing agency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Keyboard entry</a:t>
                      </a:r>
                      <a:endParaRPr lang="en-US" sz="200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Display of exercises, suggestions, corrections</a:t>
                      </a:r>
                      <a:endParaRPr lang="en-US" sz="2000" dirty="0">
                        <a:effectLst/>
                        <a:latin typeface="+mn-lt"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49734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Environment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rational agent is built to solve a specific task. </a:t>
            </a:r>
          </a:p>
          <a:p>
            <a:r>
              <a:rPr lang="en-US" dirty="0"/>
              <a:t>Each such task would then have a different environment which we refer to as Task Environment. 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79707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Environment - Variants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Fully Observable vs Partially Observable</a:t>
            </a:r>
          </a:p>
          <a:p>
            <a:endParaRPr lang="en-US" dirty="0"/>
          </a:p>
          <a:p>
            <a:r>
              <a:rPr lang="en-US" dirty="0"/>
              <a:t>Fully Observable - If an agent’s sensors give it access to the complete state of the environment at each point in time, then we say that the task environment is fully observable.</a:t>
            </a:r>
          </a:p>
          <a:p>
            <a:endParaRPr lang="en-US" dirty="0"/>
          </a:p>
          <a:p>
            <a:r>
              <a:rPr lang="en-US" dirty="0"/>
              <a:t>Partially Observable - An environment might be partially observable because of noisy and inaccurate sensors or because parts of the state are simply missing from the sensor data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53466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Environment - Variants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Single Agent vs Multi-Agent</a:t>
            </a:r>
          </a:p>
          <a:p>
            <a:endParaRPr lang="en-US" dirty="0"/>
          </a:p>
          <a:p>
            <a:r>
              <a:rPr lang="en-US" dirty="0"/>
              <a:t>Single Agent: For example, an agent solving a crossword puzzle by itself is clearly in a single-agent environment</a:t>
            </a:r>
          </a:p>
          <a:p>
            <a:endParaRPr lang="en-US" dirty="0"/>
          </a:p>
          <a:p>
            <a:r>
              <a:rPr lang="en-US" dirty="0"/>
              <a:t>Multi Agent: Whereas an agent playing chess is in a two agent environment.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327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Environment – Variants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Deterministic vs Stochastic</a:t>
            </a:r>
          </a:p>
          <a:p>
            <a:endParaRPr lang="en-US" dirty="0"/>
          </a:p>
          <a:p>
            <a:r>
              <a:rPr lang="en-US" dirty="0"/>
              <a:t>If the next state of the environment is completely determined by the current state and the action executed by the agent, then we say the environment is deterministic; otherwise, it is stochastic.</a:t>
            </a:r>
          </a:p>
          <a:p>
            <a:endParaRPr lang="en-US" dirty="0"/>
          </a:p>
          <a:p>
            <a:r>
              <a:rPr lang="en-US" dirty="0"/>
              <a:t>Example: Chess board is deterministic and </a:t>
            </a:r>
            <a:r>
              <a:rPr lang="en-US" dirty="0" err="1"/>
              <a:t>Carrom</a:t>
            </a:r>
            <a:r>
              <a:rPr lang="en-US" dirty="0"/>
              <a:t> board is stochastic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3420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Environment – Variants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Episodic vs Sequential</a:t>
            </a:r>
          </a:p>
          <a:p>
            <a:endParaRPr lang="en-US" dirty="0"/>
          </a:p>
          <a:p>
            <a:r>
              <a:rPr lang="en-US" dirty="0"/>
              <a:t>Episodic: The agent’s current action doesn’t impact the state of the environment for the next action. E.g., spam classifier</a:t>
            </a:r>
          </a:p>
          <a:p>
            <a:endParaRPr lang="en-US" dirty="0"/>
          </a:p>
          <a:p>
            <a:r>
              <a:rPr lang="en-US" dirty="0"/>
              <a:t>Sequential: The current action could affect all future actions. E.g., any board game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63418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Environment - Variants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Static vs Dynamic</a:t>
            </a:r>
          </a:p>
          <a:p>
            <a:endParaRPr lang="en-US" dirty="0"/>
          </a:p>
          <a:p>
            <a:r>
              <a:rPr lang="en-US" dirty="0"/>
              <a:t>If the environment can change while an agent is deliberating, then we say the environment is dynamic for that agent; otherwise, it is static.</a:t>
            </a:r>
          </a:p>
          <a:p>
            <a:endParaRPr lang="en-US" dirty="0"/>
          </a:p>
          <a:p>
            <a:r>
              <a:rPr lang="en-US" dirty="0"/>
              <a:t>Example: Video game is a dynamic environment, whereas chess is a static environment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00793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Environment – Variants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Discrete vs Continuous</a:t>
            </a:r>
          </a:p>
          <a:p>
            <a:endParaRPr lang="en-US" dirty="0"/>
          </a:p>
          <a:p>
            <a:r>
              <a:rPr lang="en-US" dirty="0"/>
              <a:t>The discrete/continuous distinction applies to the state of the environment, to the way time is handled, and to the percepts and actions of the agent.</a:t>
            </a:r>
          </a:p>
          <a:p>
            <a:endParaRPr lang="en-US" dirty="0"/>
          </a:p>
          <a:p>
            <a:r>
              <a:rPr lang="en-US" dirty="0"/>
              <a:t>Example: Chess environment has a finite number of distinct states. Self driving is a continuous-state and continuous-time problem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42732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 Environment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22805986"/>
              </p:ext>
            </p:extLst>
          </p:nvPr>
        </p:nvGraphicFramePr>
        <p:xfrm>
          <a:off x="838200" y="1825625"/>
          <a:ext cx="10515603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2229"/>
                <a:gridCol w="1502229"/>
                <a:gridCol w="1502229"/>
                <a:gridCol w="1502229"/>
                <a:gridCol w="1502229"/>
                <a:gridCol w="1502229"/>
                <a:gridCol w="150222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Task Environment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Fully vs Partially Observable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 vs Multi-Agent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Deterministic</a:t>
                      </a:r>
                      <a:r>
                        <a:rPr lang="en-US" baseline="0" dirty="0" smtClean="0"/>
                        <a:t> vs </a:t>
                      </a:r>
                      <a:r>
                        <a:rPr lang="en-US" dirty="0" smtClean="0"/>
                        <a:t>Stochastic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Episodic vs Sequential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Static vs Dynamic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 vs Continuous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Medical diagnosis system</a:t>
                      </a:r>
                      <a:endParaRPr lang="en-US" sz="1800" dirty="0" smtClean="0">
                        <a:effectLst/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Partially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Stochastic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Sequential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Dynamic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Satellite Image Analysis</a:t>
                      </a:r>
                      <a:r>
                        <a:rPr lang="en-US" baseline="0" dirty="0" smtClean="0"/>
                        <a:t> System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Fully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Single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Deterministic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Episodic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Static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Continuous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Interactive English tutor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Partially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Multi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Stochastic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Sequential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Dynamic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Discrete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2342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Rational Agent architectures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Building Rational agent is about designing Agent Programs that implements agent function – which is a mapping of percept to actions</a:t>
            </a:r>
          </a:p>
          <a:p>
            <a:endParaRPr lang="en-US" dirty="0"/>
          </a:p>
          <a:p>
            <a:r>
              <a:rPr lang="en-US" dirty="0"/>
              <a:t>Five ways of designing rational agents</a:t>
            </a:r>
          </a:p>
          <a:p>
            <a:pPr lvl="1"/>
            <a:r>
              <a:rPr lang="en-US" sz="1800" dirty="0"/>
              <a:t>Simple reflex based agents</a:t>
            </a:r>
          </a:p>
          <a:p>
            <a:pPr lvl="1"/>
            <a:r>
              <a:rPr lang="en-US" sz="1800" dirty="0"/>
              <a:t>Model based agents</a:t>
            </a:r>
          </a:p>
          <a:p>
            <a:pPr lvl="1"/>
            <a:r>
              <a:rPr lang="en-US" sz="1800" dirty="0"/>
              <a:t>Goal based agents</a:t>
            </a:r>
          </a:p>
          <a:p>
            <a:pPr lvl="1"/>
            <a:r>
              <a:rPr lang="en-US" sz="1800" dirty="0"/>
              <a:t>Utility based agents</a:t>
            </a:r>
          </a:p>
          <a:p>
            <a:pPr lvl="1"/>
            <a:r>
              <a:rPr lang="en-US" sz="1800" dirty="0"/>
              <a:t>Learning based agents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8659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Provide solid foundation for designing intelligent agents</a:t>
            </a:r>
            <a:r>
              <a:rPr lang="en-US" dirty="0"/>
              <a:t> </a:t>
            </a:r>
          </a:p>
          <a:p>
            <a:r>
              <a:rPr lang="en-IN" dirty="0"/>
              <a:t>Learn the representation and use of knowledge in inference-based problem solving approaches</a:t>
            </a:r>
            <a:r>
              <a:rPr lang="en-US" dirty="0"/>
              <a:t> </a:t>
            </a:r>
          </a:p>
          <a:p>
            <a:r>
              <a:rPr lang="en-IN" dirty="0"/>
              <a:t>Learn to apply probability theory to describe and model agents operating in uncertain environments</a:t>
            </a:r>
            <a:r>
              <a:rPr lang="en-US" dirty="0"/>
              <a:t> </a:t>
            </a:r>
          </a:p>
          <a:p>
            <a:r>
              <a:rPr lang="en-IN" dirty="0"/>
              <a:t>Learn the optimization models of computation and processing in real world application of intelligent agents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4584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Architectures – Simple Reflex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Simple Reflex Agents - These agents select actions on the basis of the current percept, ignoring the rest of the percept history.</a:t>
            </a:r>
          </a:p>
          <a:p>
            <a:r>
              <a:rPr lang="en-US" dirty="0"/>
              <a:t>Example: </a:t>
            </a:r>
          </a:p>
          <a:p>
            <a:pPr lvl="1"/>
            <a:r>
              <a:rPr lang="en-US" sz="1800" dirty="0"/>
              <a:t>If “car in the front is breaking” then “apply breaking”</a:t>
            </a:r>
          </a:p>
          <a:p>
            <a:pPr lvl="1"/>
            <a:r>
              <a:rPr lang="en-US" sz="1800" dirty="0"/>
              <a:t>Such rules are called condition-action rules, or simply if-else rules</a:t>
            </a:r>
          </a:p>
          <a:p>
            <a:pPr lvl="1"/>
            <a:r>
              <a:rPr lang="en-US" sz="1800" dirty="0"/>
              <a:t>E.g., Vacuum Cleaner, if not clean, then clean, else move</a:t>
            </a:r>
          </a:p>
          <a:p>
            <a:pPr lvl="1"/>
            <a:endParaRPr lang="en-US" sz="18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325" y="3733800"/>
            <a:ext cx="3860800" cy="200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262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Architecture – Simple Reflex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525" y="1905000"/>
            <a:ext cx="67564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680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Architecture – Model based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Limitation of Simple Reflex</a:t>
            </a:r>
          </a:p>
          <a:p>
            <a:pPr lvl="1"/>
            <a:r>
              <a:rPr lang="en-US" sz="1800" dirty="0"/>
              <a:t>Partial observability of the current state as it doesn’t store any state information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E.g., Vacuum Cleaner</a:t>
            </a:r>
          </a:p>
          <a:p>
            <a:pPr lvl="1"/>
            <a:endParaRPr lang="en-US" sz="1800" dirty="0"/>
          </a:p>
          <a:p>
            <a:pPr lvl="1"/>
            <a:endParaRPr lang="en-US" sz="1800" dirty="0" smtClean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Keep an internal state of the environment to solve for the partial observability environments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325" y="2930790"/>
            <a:ext cx="3860800" cy="200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207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Architecture – Model based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Model based agent: This knowledge about “how the world works”—whether implemented in simple Boolean circuits or in complete scientific theories—is called a model of the world.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2751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Architecture – Model-based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2" descr="https://lh3.googleusercontent.com/WfEv-abS_ODL1nwjfR6SYCIJ-YDV6BnPpI6JNSx3oACTRZj32WXJi4_Rg9i_CzSfXa8_orwEOTZogFXD56FYxBV7qey_Zn1JhqdspUe4mh_fHgOttNiKcExq-taIEGBoH_j21t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878" y="1340644"/>
            <a:ext cx="8869721" cy="405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52327" y="5588793"/>
            <a:ext cx="41708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Model based agent architecture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144488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Architecture – Goal based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Limitation of Model based</a:t>
            </a:r>
          </a:p>
          <a:p>
            <a:pPr lvl="1"/>
            <a:r>
              <a:rPr lang="en-US" sz="1800" dirty="0"/>
              <a:t>Knowing the current state of environments is not always enough to decide next move</a:t>
            </a:r>
          </a:p>
          <a:p>
            <a:pPr lvl="1"/>
            <a:r>
              <a:rPr lang="en-US" sz="1800" dirty="0"/>
              <a:t>E.g., self driving car at a junction can take three directions, the decision to pick one should depend on the end destination, i.e., goal</a:t>
            </a:r>
          </a:p>
          <a:p>
            <a:pPr lvl="1"/>
            <a:endParaRPr lang="en-US" sz="1800" dirty="0"/>
          </a:p>
          <a:p>
            <a:r>
              <a:rPr lang="en-US" dirty="0"/>
              <a:t>Goal-based agent: Combining goal information with the model information to select actions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18903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architecture – Goal based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2" descr="https://lh4.googleusercontent.com/Xw3auWAZoXYwg_9xiE-DpXj5ahGTx7U9FuD3S3EBxBmmiGM4uRuhxmav6a587HfcbkVSLwpYdYVI_WFnk_cuh0w76_tnxOyTxyvNCgLsgngt9keBnUhISS5XYIK-8t-jGc7M2Nq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784" y="1509715"/>
            <a:ext cx="8917882" cy="4044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343400" y="5839479"/>
            <a:ext cx="367517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Goal based Agent Architecture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7662717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Architecture – Utility based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Limitation of Goal based agent</a:t>
            </a:r>
          </a:p>
          <a:p>
            <a:pPr lvl="1"/>
            <a:r>
              <a:rPr lang="en-US" sz="1800" dirty="0"/>
              <a:t>Goal info alone cannot disambiguate actions</a:t>
            </a:r>
          </a:p>
          <a:p>
            <a:pPr lvl="1"/>
            <a:r>
              <a:rPr lang="en-US" sz="1800" dirty="0"/>
              <a:t>Example: Reaching a destination sometimes would have multiple routes with different distances, time.</a:t>
            </a:r>
          </a:p>
          <a:p>
            <a:pPr lvl="1"/>
            <a:endParaRPr lang="en-US" sz="1800" dirty="0"/>
          </a:p>
          <a:p>
            <a:r>
              <a:rPr lang="en-US" dirty="0"/>
              <a:t>Solution: Have a performance measure that would assign a score to multiple solutions that can reach a goal.</a:t>
            </a:r>
          </a:p>
          <a:p>
            <a:endParaRPr lang="en-US" dirty="0"/>
          </a:p>
          <a:p>
            <a:r>
              <a:rPr lang="en-US" dirty="0"/>
              <a:t>Utility function: Internal implementation of performance measure that helps the agent to select actions</a:t>
            </a:r>
          </a:p>
          <a:p>
            <a:endParaRPr lang="en-US" dirty="0"/>
          </a:p>
          <a:p>
            <a:r>
              <a:rPr lang="en-US" dirty="0"/>
              <a:t>Utility-based agents: Any agent that optimizes its actions based on such utility functions are utility based agents.</a:t>
            </a:r>
          </a:p>
          <a:p>
            <a:endParaRPr lang="en-US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08662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Architecture – Utility based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2" descr="https://lh3.googleusercontent.com/g4-h--2jVKY2vpMeNHG1MIo-4_RJJSv3VL_eDYN2fDeYPGHjG4aAfBdSgOPeMXRk3hOHDhgNNNaZeMQcutCY-VtmFRu-s5_co9zUWKCQj8TjHE-yFiU9TN23AD0Zyyw_t_Htrc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230" y="1221848"/>
            <a:ext cx="9651017" cy="4434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267200" y="5735377"/>
            <a:ext cx="384028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Utility based Agent Architecture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784968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Architecture – Learning based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Agent Program (mapping of current and historical percepts to actions) are predetermined in earlier agent architectures</a:t>
            </a:r>
          </a:p>
          <a:p>
            <a:endParaRPr lang="en-US" dirty="0"/>
          </a:p>
          <a:p>
            <a:r>
              <a:rPr lang="en-US" dirty="0"/>
              <a:t>Learning agent – learns the agent program based on data</a:t>
            </a:r>
          </a:p>
          <a:p>
            <a:endParaRPr lang="en-US" dirty="0"/>
          </a:p>
          <a:p>
            <a:r>
              <a:rPr lang="en-US" dirty="0"/>
              <a:t>Advantages above other methods</a:t>
            </a:r>
          </a:p>
          <a:p>
            <a:pPr lvl="1"/>
            <a:r>
              <a:rPr lang="en-US" sz="1800" dirty="0"/>
              <a:t>Initially operate in unknown environments and become more competent than its initial knowledge alone might allow.</a:t>
            </a:r>
          </a:p>
          <a:p>
            <a:endParaRPr lang="en-US" dirty="0"/>
          </a:p>
          <a:p>
            <a:r>
              <a:rPr lang="en-US" dirty="0"/>
              <a:t>Preferred model to build state-of-the-art systems.</a:t>
            </a:r>
          </a:p>
          <a:p>
            <a:pPr lvl="1"/>
            <a:endParaRPr lang="en-US" sz="1800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9625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dirty="0"/>
              <a:t>Understand the environment and process of development to build intelligent agents </a:t>
            </a:r>
          </a:p>
          <a:p>
            <a:r>
              <a:rPr lang="en-IN" dirty="0"/>
              <a:t>Identify heuristics to pursue goals in exponentially large search spaces</a:t>
            </a:r>
            <a:r>
              <a:rPr lang="en-US" dirty="0"/>
              <a:t> </a:t>
            </a:r>
          </a:p>
          <a:p>
            <a:r>
              <a:rPr lang="en-IN" dirty="0"/>
              <a:t>Represent problem and derive reasoning using logical inferences</a:t>
            </a:r>
            <a:r>
              <a:rPr lang="en-US" dirty="0"/>
              <a:t> </a:t>
            </a:r>
          </a:p>
          <a:p>
            <a:r>
              <a:rPr lang="en-IN" dirty="0"/>
              <a:t>Apply probability theory to describe and model agents operating in uncertain environments</a:t>
            </a:r>
            <a:r>
              <a:rPr lang="en-US" dirty="0"/>
              <a:t> </a:t>
            </a:r>
          </a:p>
          <a:p>
            <a:r>
              <a:rPr lang="en-IN" dirty="0"/>
              <a:t>Analyse ways to supervise agents to learn and improve their behaviour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92276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Architecture – Learning based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It has four conceptual components</a:t>
            </a:r>
          </a:p>
          <a:p>
            <a:pPr lvl="1"/>
            <a:r>
              <a:rPr lang="en-US" sz="1800" dirty="0"/>
              <a:t>Learning element – modifies the agent program </a:t>
            </a:r>
          </a:p>
          <a:p>
            <a:pPr lvl="1"/>
            <a:r>
              <a:rPr lang="en-US" sz="1800" dirty="0"/>
              <a:t>Performance element – responsible for selecting external actions</a:t>
            </a:r>
          </a:p>
          <a:p>
            <a:pPr lvl="1"/>
            <a:r>
              <a:rPr lang="en-US" sz="1800" dirty="0"/>
              <a:t>Critic – It evaluates the actions and gives it as feedback to Learning element</a:t>
            </a:r>
          </a:p>
          <a:p>
            <a:pPr lvl="1"/>
            <a:r>
              <a:rPr lang="en-US" sz="1800" dirty="0"/>
              <a:t>Problem generator – Performs exploration on different actions possible in order to gain information to discover much better actions in the long run.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E.g., learning about the steering of vehicle at corners.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34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architecture – Learning based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70" y="1143001"/>
            <a:ext cx="8669459" cy="4351338"/>
          </a:xfrm>
        </p:spPr>
      </p:pic>
      <p:sp>
        <p:nvSpPr>
          <p:cNvPr id="6" name="TextBox 5"/>
          <p:cNvSpPr txBox="1"/>
          <p:nvPr/>
        </p:nvSpPr>
        <p:spPr>
          <a:xfrm>
            <a:off x="3657600" y="5712407"/>
            <a:ext cx="413363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Learning based Agent Architecture</a:t>
            </a:r>
            <a:endParaRPr lang="en-US" sz="2200" dirty="0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01" y="1369536"/>
            <a:ext cx="86694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5561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114800" y="4353044"/>
            <a:ext cx="10160000" cy="2728913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- The Authority of Fair in Machine Learning by Michael </a:t>
            </a:r>
            <a:r>
              <a:rPr lang="en-IN" dirty="0" err="1"/>
              <a:t>Skirpan</a:t>
            </a:r>
            <a:r>
              <a:rPr lang="en-IN" dirty="0"/>
              <a:t>, </a:t>
            </a:r>
            <a:r>
              <a:rPr lang="en-IN" dirty="0" err="1"/>
              <a:t>Micha</a:t>
            </a:r>
            <a:r>
              <a:rPr lang="en-IN" dirty="0"/>
              <a:t> </a:t>
            </a:r>
            <a:r>
              <a:rPr lang="en-IN" dirty="0" err="1"/>
              <a:t>Gorelick</a:t>
            </a: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dirty="0"/>
              <a:t>- Interpretable Machine Learning by </a:t>
            </a:r>
            <a:r>
              <a:rPr lang="en-IN" dirty="0" err="1"/>
              <a:t>Christoph</a:t>
            </a:r>
            <a:r>
              <a:rPr lang="en-IN" dirty="0"/>
              <a:t> Molnar</a:t>
            </a: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7"/>
            <a:ext cx="3071648" cy="41122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837" y="1690685"/>
            <a:ext cx="1913272" cy="25014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7869" y="1690686"/>
            <a:ext cx="1653620" cy="25014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426" y="1690685"/>
            <a:ext cx="1874436" cy="25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914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dirty="0"/>
              <a:t>Definition of AI</a:t>
            </a:r>
          </a:p>
          <a:p>
            <a:r>
              <a:rPr lang="en-US" dirty="0"/>
              <a:t>History</a:t>
            </a:r>
          </a:p>
          <a:p>
            <a:r>
              <a:rPr lang="en-US" dirty="0"/>
              <a:t>Introduction to Agents, Percepts, Actuators</a:t>
            </a:r>
          </a:p>
          <a:p>
            <a:r>
              <a:rPr lang="en-US" dirty="0"/>
              <a:t>Rational Agents</a:t>
            </a:r>
          </a:p>
          <a:p>
            <a:r>
              <a:rPr lang="en-US" dirty="0"/>
              <a:t>Task Environment and its variants</a:t>
            </a:r>
          </a:p>
          <a:p>
            <a:r>
              <a:rPr lang="en-US" dirty="0"/>
              <a:t>Agent design architectures</a:t>
            </a:r>
          </a:p>
          <a:p>
            <a:endParaRPr lang="en-US" dirty="0"/>
          </a:p>
          <a:p>
            <a:r>
              <a:rPr lang="en-US" dirty="0"/>
              <a:t>Reference: Chapter 1, 2 from AI: A modern approach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2956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AI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Universal field with solutions in many subfields</a:t>
            </a:r>
          </a:p>
          <a:p>
            <a:pPr lvl="1"/>
            <a:r>
              <a:rPr lang="en-US" dirty="0"/>
              <a:t>Problem Solving, e.g., playing chess</a:t>
            </a:r>
          </a:p>
          <a:p>
            <a:pPr lvl="1"/>
            <a:r>
              <a:rPr lang="en-US" dirty="0"/>
              <a:t>Understanding human language, e.g., Alexa</a:t>
            </a:r>
          </a:p>
          <a:p>
            <a:pPr lvl="1"/>
            <a:r>
              <a:rPr lang="en-US" dirty="0"/>
              <a:t>Understanding Vision, e.g., Face Recognition</a:t>
            </a:r>
          </a:p>
          <a:p>
            <a:pPr lvl="1"/>
            <a:r>
              <a:rPr lang="en-US" dirty="0"/>
              <a:t>Extracting patterns from data, e.g., Fraud detection and other ML algorithms</a:t>
            </a:r>
          </a:p>
          <a:p>
            <a:pPr lvl="1"/>
            <a:r>
              <a:rPr lang="en-US" dirty="0"/>
              <a:t>Robotics, e.g., Driving Vehicles</a:t>
            </a:r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dirty="0"/>
              <a:t>Hence, many possible definitions as the field has been evolving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8472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1589</TotalTime>
  <Words>2722</Words>
  <Application>Microsoft Office PowerPoint</Application>
  <PresentationFormat>Widescreen</PresentationFormat>
  <Paragraphs>446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INTRODUCTION TO AI, AGENTS AND ENVIRONMENTS</vt:lpstr>
      <vt:lpstr>Artificial Intelligence</vt:lpstr>
      <vt:lpstr>Artificial Intelligence</vt:lpstr>
      <vt:lpstr>Making AI Work</vt:lpstr>
      <vt:lpstr>Course Objectives</vt:lpstr>
      <vt:lpstr>Learning Objectives</vt:lpstr>
      <vt:lpstr>References</vt:lpstr>
      <vt:lpstr>Lecture Outline</vt:lpstr>
      <vt:lpstr>Defining AI</vt:lpstr>
      <vt:lpstr>Defining AI</vt:lpstr>
      <vt:lpstr>Defining AI</vt:lpstr>
      <vt:lpstr>Defining AI - Acting Humanly</vt:lpstr>
      <vt:lpstr>Defining AI – Acting Humanly</vt:lpstr>
      <vt:lpstr>Defining AI – Acting Humanly</vt:lpstr>
      <vt:lpstr>Defining AI – Acting Humanly</vt:lpstr>
      <vt:lpstr>Defining AI – Acting Humanly</vt:lpstr>
      <vt:lpstr>Defining AI – Thinking Humanly</vt:lpstr>
      <vt:lpstr>Defining AI – Thinking Rationally</vt:lpstr>
      <vt:lpstr>Defining AI – Thinking Rationally</vt:lpstr>
      <vt:lpstr>Defining AI – Acting Rationally</vt:lpstr>
      <vt:lpstr>Defining AI – Acting Rationally</vt:lpstr>
      <vt:lpstr>Defining AI – Acting Rationally</vt:lpstr>
      <vt:lpstr>History of AI - Gestation of AI</vt:lpstr>
      <vt:lpstr>History of AI – Birth of AI</vt:lpstr>
      <vt:lpstr>History of AI - Great Expectations</vt:lpstr>
      <vt:lpstr>History of AI – First AI Winter</vt:lpstr>
      <vt:lpstr>History of AI - Knowledge-based systems</vt:lpstr>
      <vt:lpstr>History of AI – AI becoming an industry</vt:lpstr>
      <vt:lpstr>History of AI – Second AI Winter</vt:lpstr>
      <vt:lpstr>History of AI – Rise of Machine Learning</vt:lpstr>
      <vt:lpstr>History of AI – Data Deluge</vt:lpstr>
      <vt:lpstr>History of AI – Compute Power</vt:lpstr>
      <vt:lpstr>Intelligent Agents</vt:lpstr>
      <vt:lpstr>Intelligent Agent - Examples</vt:lpstr>
      <vt:lpstr>Intelligent Agent - Examples</vt:lpstr>
      <vt:lpstr>Intelligent Agents – Key Terms</vt:lpstr>
      <vt:lpstr>Intelligent Agent – Key Terms</vt:lpstr>
      <vt:lpstr>Intelligent Agent – Rational Agent</vt:lpstr>
      <vt:lpstr>Intelligent Agent – Rational Agent</vt:lpstr>
      <vt:lpstr>Intelligent Agent - PEAS</vt:lpstr>
      <vt:lpstr>Task Environment</vt:lpstr>
      <vt:lpstr>Task Environment - Variants</vt:lpstr>
      <vt:lpstr>Task Environment - Variants</vt:lpstr>
      <vt:lpstr>Task Environment – Variants</vt:lpstr>
      <vt:lpstr>Task Environment – Variants</vt:lpstr>
      <vt:lpstr>Task Environment - Variants </vt:lpstr>
      <vt:lpstr>Task Environment – Variants </vt:lpstr>
      <vt:lpstr>Task Environment</vt:lpstr>
      <vt:lpstr>Rational Agent architectures</vt:lpstr>
      <vt:lpstr>Agent Architectures – Simple Reflex</vt:lpstr>
      <vt:lpstr>Agent Architecture – Simple Reflex</vt:lpstr>
      <vt:lpstr>Agent Architecture – Model based</vt:lpstr>
      <vt:lpstr>Agent Architecture – Model based</vt:lpstr>
      <vt:lpstr>Agent Architecture – Model-based</vt:lpstr>
      <vt:lpstr>Agent Architecture – Goal based</vt:lpstr>
      <vt:lpstr>Agent architecture – Goal based</vt:lpstr>
      <vt:lpstr>Agent Architecture – Utility based</vt:lpstr>
      <vt:lpstr>Agent Architecture – Utility based</vt:lpstr>
      <vt:lpstr>Agent Architecture – Learning based</vt:lpstr>
      <vt:lpstr>Agent Architecture – Learning based</vt:lpstr>
      <vt:lpstr>Agent architecture – Learning based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Clarance Suman Vissakodeti</cp:lastModifiedBy>
  <cp:revision>191</cp:revision>
  <dcterms:created xsi:type="dcterms:W3CDTF">2018-10-16T06:13:57Z</dcterms:created>
  <dcterms:modified xsi:type="dcterms:W3CDTF">2018-12-20T04:24:47Z</dcterms:modified>
</cp:coreProperties>
</file>